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12192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Roboto Medium"/>
      <p:regular r:id="rId43"/>
      <p:bold r:id="rId44"/>
      <p:italic r:id="rId45"/>
      <p:boldItalic r:id="rId46"/>
    </p:embeddedFont>
    <p:embeddedFont>
      <p:font typeface="Lato Light"/>
      <p:regular r:id="rId47"/>
      <p:bold r:id="rId48"/>
      <p:italic r:id="rId49"/>
      <p:boldItalic r:id="rId50"/>
    </p:embeddedFont>
    <p:embeddedFont>
      <p:font typeface="Fira Sans ExtraBold"/>
      <p:bold r:id="rId51"/>
      <p:boldItalic r:id="rId52"/>
    </p:embeddedFont>
    <p:embeddedFont>
      <p:font typeface="Fira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42">
          <p15:clr>
            <a:srgbClr val="9AA0A6"/>
          </p15:clr>
        </p15:guide>
        <p15:guide id="2" pos="49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42" orient="horz"/>
        <p:guide pos="49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Medium-bold.fntdata"/><Relationship Id="rId43" Type="http://schemas.openxmlformats.org/officeDocument/2006/relationships/font" Target="fonts/RobotoMedium-regular.fntdata"/><Relationship Id="rId46" Type="http://schemas.openxmlformats.org/officeDocument/2006/relationships/font" Target="fonts/RobotoMedium-boldItalic.fntdata"/><Relationship Id="rId45" Type="http://schemas.openxmlformats.org/officeDocument/2006/relationships/font" Target="fonts/Roboto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Light-bold.fntdata"/><Relationship Id="rId47" Type="http://schemas.openxmlformats.org/officeDocument/2006/relationships/font" Target="fonts/LatoLight-regular.fntdata"/><Relationship Id="rId49" Type="http://schemas.openxmlformats.org/officeDocument/2006/relationships/font" Target="fonts/Lat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ExtraBold-bold.fntdata"/><Relationship Id="rId50" Type="http://schemas.openxmlformats.org/officeDocument/2006/relationships/font" Target="fonts/LatoLight-boldItalic.fntdata"/><Relationship Id="rId53" Type="http://schemas.openxmlformats.org/officeDocument/2006/relationships/font" Target="fonts/FiraSans-regular.fntdata"/><Relationship Id="rId52" Type="http://schemas.openxmlformats.org/officeDocument/2006/relationships/font" Target="fonts/FiraSansExtraBold-boldItalic.fntdata"/><Relationship Id="rId11" Type="http://schemas.openxmlformats.org/officeDocument/2006/relationships/slide" Target="slides/slide6.xml"/><Relationship Id="rId55" Type="http://schemas.openxmlformats.org/officeDocument/2006/relationships/font" Target="fonts/FiraSans-italic.fntdata"/><Relationship Id="rId10" Type="http://schemas.openxmlformats.org/officeDocument/2006/relationships/slide" Target="slides/slide5.xml"/><Relationship Id="rId54" Type="http://schemas.openxmlformats.org/officeDocument/2006/relationships/font" Target="fonts/Fira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Fira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d-ID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d112a55a6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cd112a55a6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d112a55a6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cd112a55a6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699be18b8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c699be18b8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c699be18b8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699be18b8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c699be18b8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c699be18b8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86f50bc1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986f50bc1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986f50bc1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d112a55a6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cd112a55a6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cd112a55a6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86f50bc13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986f50bc13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/>
              <a:t>Цитата американського вченого який досліджував як </a:t>
            </a:r>
            <a:r>
              <a:rPr lang="id-ID"/>
              <a:t>впливає</a:t>
            </a:r>
            <a:r>
              <a:rPr lang="id-ID"/>
              <a:t> </a:t>
            </a:r>
            <a:r>
              <a:rPr lang="id-ID"/>
              <a:t>емоційний</a:t>
            </a:r>
            <a:r>
              <a:rPr lang="id-ID"/>
              <a:t> інтелект на успіх у роботі.</a:t>
            </a:r>
            <a:endParaRPr/>
          </a:p>
        </p:txBody>
      </p:sp>
      <p:sp>
        <p:nvSpPr>
          <p:cNvPr id="255" name="Google Shape;255;g986f50bc13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d112a55a6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cd112a55a6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cd112a55a6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3016a3a0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d3016a3a0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d3016a3a0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3016a3a05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d3016a3a05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d3016a3a05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5a15c35cf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g75a15c35cf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86f50bc13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986f50bc13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86f50bc13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g986f50bc13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d112a55a6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cd112a55a6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d112a55a6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gcd112a55a6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4df153bb3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gb4df153bb3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b4df153bb3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gb4df153bb3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4df153bb3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gb4df153bb3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4df153bb3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gb4df153bb3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86f50bc13_0_7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g986f50bc13_0_7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cd112a55a6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gcd112a55a6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86f50bc13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986f50bc13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986f50bc13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699be18b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gc699be18b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4df153bb3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b4df153bb3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gb4df153bb3_0_2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c0d127f33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6c0d127f33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g6c0d127f33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86f50bc13_0_5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g986f50bc13_0_5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4df153bb3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b4df153bb3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b4df153bb3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d112a55a6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cd112a55a6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d112a55a6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cd112a55a6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d112a55a6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cd112a55a6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d112a55a6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cd112a55a6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d112a55a6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cd112a55a6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">
  <p:cSld name="Custom Layout_2_1_1_1">
    <p:bg>
      <p:bgPr>
        <a:solidFill>
          <a:srgbClr val="F4F6FB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274BB">
              <a:alpha val="2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1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1">
  <p:cSld name="Custom Layout_2_1_1_1_1">
    <p:bg>
      <p:bgPr>
        <a:solidFill>
          <a:srgbClr val="F4F6FB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2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">
  <p:cSld name="Custom Layout_2_1_1_1_2">
    <p:bg>
      <p:bgPr>
        <a:solidFill>
          <a:srgbClr val="F4F6FB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9C8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 1">
  <p:cSld name="Custom Layout_2_1_1_1_2_1">
    <p:bg>
      <p:bgPr>
        <a:solidFill>
          <a:srgbClr val="F4F6F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C3B67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bg>
      <p:bgPr>
        <a:solidFill>
          <a:srgbClr val="F8A18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>
            <p:ph idx="2" type="pic"/>
          </p:nvPr>
        </p:nvSpPr>
        <p:spPr>
          <a:xfrm>
            <a:off x="0" y="0"/>
            <a:ext cx="4241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5"/>
          <p:cNvSpPr/>
          <p:nvPr/>
        </p:nvSpPr>
        <p:spPr>
          <a:xfrm>
            <a:off x="9785952" y="881805"/>
            <a:ext cx="1293528" cy="1293528"/>
          </a:xfrm>
          <a:prstGeom prst="ellipse">
            <a:avLst/>
          </a:prstGeom>
          <a:solidFill>
            <a:srgbClr val="FCF9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solidFill>
          <a:srgbClr val="D4ECDC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>
            <p:ph idx="2" type="pic"/>
          </p:nvPr>
        </p:nvSpPr>
        <p:spPr>
          <a:xfrm>
            <a:off x="0" y="0"/>
            <a:ext cx="5570538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 1">
  <p:cSld name="3_Custom Layout_1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/>
          <p:nvPr>
            <p:ph idx="2" type="pic"/>
          </p:nvPr>
        </p:nvSpPr>
        <p:spPr>
          <a:xfrm>
            <a:off x="0" y="0"/>
            <a:ext cx="6753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Custom Layout">
  <p:cSld name="41_Custom Layout">
    <p:bg>
      <p:bgPr>
        <a:solidFill>
          <a:srgbClr val="E1EBF5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/>
          <p:nvPr>
            <p:ph idx="2" type="pic"/>
          </p:nvPr>
        </p:nvSpPr>
        <p:spPr>
          <a:xfrm>
            <a:off x="7620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8"/>
          <p:cNvSpPr/>
          <p:nvPr>
            <p:ph idx="3" type="pic"/>
          </p:nvPr>
        </p:nvSpPr>
        <p:spPr>
          <a:xfrm>
            <a:off x="4305300" y="3416300"/>
            <a:ext cx="3543300" cy="3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8"/>
          <p:cNvSpPr/>
          <p:nvPr>
            <p:ph idx="4" type="pic"/>
          </p:nvPr>
        </p:nvSpPr>
        <p:spPr>
          <a:xfrm>
            <a:off x="78486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8"/>
          <p:cNvSpPr/>
          <p:nvPr/>
        </p:nvSpPr>
        <p:spPr>
          <a:xfrm>
            <a:off x="4305300" y="0"/>
            <a:ext cx="3543300" cy="34163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" name="Google Shape;69;p18"/>
          <p:cNvSpPr/>
          <p:nvPr/>
        </p:nvSpPr>
        <p:spPr>
          <a:xfrm>
            <a:off x="762000" y="3416300"/>
            <a:ext cx="3543300" cy="3441700"/>
          </a:xfrm>
          <a:prstGeom prst="rect">
            <a:avLst/>
          </a:prstGeom>
          <a:solidFill>
            <a:srgbClr val="FDAF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18"/>
          <p:cNvSpPr/>
          <p:nvPr/>
        </p:nvSpPr>
        <p:spPr>
          <a:xfrm>
            <a:off x="7848600" y="3416300"/>
            <a:ext cx="3543300" cy="3441700"/>
          </a:xfrm>
          <a:prstGeom prst="rect">
            <a:avLst/>
          </a:prstGeom>
          <a:solidFill>
            <a:srgbClr val="F8A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rgbClr val="1274BB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F8A185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/>
          <p:nvPr>
            <p:ph idx="2" type="pic"/>
          </p:nvPr>
        </p:nvSpPr>
        <p:spPr>
          <a:xfrm>
            <a:off x="6654800" y="0"/>
            <a:ext cx="55372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4F6FB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-1" y="694213"/>
            <a:ext cx="5516881" cy="5393376"/>
          </a:xfrm>
          <a:prstGeom prst="rect">
            <a:avLst/>
          </a:prstGeom>
          <a:solidFill>
            <a:srgbClr val="1274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-702790" y="1985322"/>
            <a:ext cx="1405578" cy="140557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>
            <p:ph idx="2" type="pic"/>
          </p:nvPr>
        </p:nvSpPr>
        <p:spPr>
          <a:xfrm>
            <a:off x="0" y="1239520"/>
            <a:ext cx="12192000" cy="438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1274BB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>
            <p:ph idx="2" type="pic"/>
          </p:nvPr>
        </p:nvSpPr>
        <p:spPr>
          <a:xfrm>
            <a:off x="0" y="0"/>
            <a:ext cx="6753125" cy="685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bg>
      <p:bgPr>
        <a:solidFill>
          <a:srgbClr val="F4F6FB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7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 Layout_2">
    <p:bg>
      <p:bgPr>
        <a:solidFill>
          <a:srgbClr val="F4F6FB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8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 Layout_2_1">
    <p:bg>
      <p:bgPr>
        <a:solidFill>
          <a:srgbClr val="F4F6FB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8A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9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3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 Layout_2_1_1">
    <p:bg>
      <p:bgPr>
        <a:solidFill>
          <a:srgbClr val="F4F6FB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D4EC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0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hyperlink" Target="http://www.youtube.com/watch?v=8AGgbIQyqR8" TargetMode="External"/><Relationship Id="rId5" Type="http://schemas.openxmlformats.org/officeDocument/2006/relationships/image" Target="../media/image2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jpg"/><Relationship Id="rId5" Type="http://schemas.openxmlformats.org/officeDocument/2006/relationships/image" Target="../media/image1.jpg"/><Relationship Id="rId6" Type="http://schemas.openxmlformats.org/officeDocument/2006/relationships/image" Target="../media/image7.jpg"/><Relationship Id="rId7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/>
          <p:nvPr/>
        </p:nvSpPr>
        <p:spPr>
          <a:xfrm>
            <a:off x="1076960" y="944880"/>
            <a:ext cx="1554480" cy="1554480"/>
          </a:xfrm>
          <a:prstGeom prst="ellipse">
            <a:avLst/>
          </a:prstGeom>
          <a:solidFill>
            <a:srgbClr val="1274BB">
              <a:alpha val="2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1"/>
          <p:cNvSpPr/>
          <p:nvPr/>
        </p:nvSpPr>
        <p:spPr>
          <a:xfrm>
            <a:off x="9447196" y="4550198"/>
            <a:ext cx="3464560" cy="3464560"/>
          </a:xfrm>
          <a:prstGeom prst="ellipse">
            <a:avLst/>
          </a:prstGeom>
          <a:solidFill>
            <a:srgbClr val="1274BB">
              <a:alpha val="2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1"/>
          <p:cNvSpPr/>
          <p:nvPr/>
        </p:nvSpPr>
        <p:spPr>
          <a:xfrm>
            <a:off x="9760284" y="2209242"/>
            <a:ext cx="1488708" cy="1488708"/>
          </a:xfrm>
          <a:prstGeom prst="ellipse">
            <a:avLst/>
          </a:prstGeom>
          <a:solidFill>
            <a:srgbClr val="F8A185">
              <a:alpha val="2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999" y="2609213"/>
            <a:ext cx="6362002" cy="16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/>
        </p:nvSpPr>
        <p:spPr>
          <a:xfrm>
            <a:off x="1740500" y="397500"/>
            <a:ext cx="85788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id-ID" sz="40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Що ти відчуваєш?</a:t>
            </a:r>
            <a:endParaRPr b="1" sz="40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30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5390100" y="3463350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4">
            <a:alphaModFix/>
          </a:blip>
          <a:srcRect b="11089" l="0" r="0" t="11089"/>
          <a:stretch/>
        </p:blipFill>
        <p:spPr>
          <a:xfrm>
            <a:off x="2176925" y="1329625"/>
            <a:ext cx="7586150" cy="474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/>
        </p:nvSpPr>
        <p:spPr>
          <a:xfrm>
            <a:off x="1740500" y="397500"/>
            <a:ext cx="85788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id-ID" sz="40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Що ти відчуваєш?</a:t>
            </a:r>
            <a:endParaRPr b="1" sz="40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31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0" name="Google Shape;200;p31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5390100" y="3463350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925" y="1468800"/>
            <a:ext cx="8279676" cy="47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/>
        </p:nvSpPr>
        <p:spPr>
          <a:xfrm>
            <a:off x="714325" y="3559175"/>
            <a:ext cx="54420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/>
          <p:nvPr/>
        </p:nvSpPr>
        <p:spPr>
          <a:xfrm>
            <a:off x="8629296" y="4403023"/>
            <a:ext cx="3464700" cy="34647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8008984" y="2309417"/>
            <a:ext cx="1488600" cy="14886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714325" y="1920125"/>
            <a:ext cx="52218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  <a:t>Емоційний інтелект -</a:t>
            </a:r>
            <a:endParaRPr b="1" i="0" sz="40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3" name="Google Shape;213;p32"/>
          <p:cNvCxnSpPr/>
          <p:nvPr/>
        </p:nvCxnSpPr>
        <p:spPr>
          <a:xfrm flipH="1" rot="10800000">
            <a:off x="780450" y="3335950"/>
            <a:ext cx="5307900" cy="48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975" y="1588184"/>
            <a:ext cx="5221800" cy="3402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/>
        </p:nvSpPr>
        <p:spPr>
          <a:xfrm>
            <a:off x="714325" y="3559175"/>
            <a:ext cx="54420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1850">
                <a:solidFill>
                  <a:srgbClr val="202122"/>
                </a:solidFill>
                <a:highlight>
                  <a:srgbClr val="FFFFFF"/>
                </a:highlight>
              </a:rPr>
              <a:t>здатність людини розпізнавати емоції, розуміти свої бажання, мотивацію і бажання, свої власні і інших людей.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/>
          <p:nvPr/>
        </p:nvSpPr>
        <p:spPr>
          <a:xfrm>
            <a:off x="8629296" y="4403023"/>
            <a:ext cx="3464700" cy="34647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3"/>
          <p:cNvSpPr/>
          <p:nvPr/>
        </p:nvSpPr>
        <p:spPr>
          <a:xfrm>
            <a:off x="8008984" y="2309417"/>
            <a:ext cx="1488600" cy="14886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3"/>
          <p:cNvSpPr txBox="1"/>
          <p:nvPr/>
        </p:nvSpPr>
        <p:spPr>
          <a:xfrm>
            <a:off x="714325" y="1920125"/>
            <a:ext cx="52218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  <a:t>Емоційний інтелект -</a:t>
            </a:r>
            <a:endParaRPr b="1" i="0" sz="40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5" name="Google Shape;225;p33"/>
          <p:cNvCxnSpPr/>
          <p:nvPr/>
        </p:nvCxnSpPr>
        <p:spPr>
          <a:xfrm flipH="1" rot="10800000">
            <a:off x="780450" y="3335950"/>
            <a:ext cx="5307900" cy="48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975" y="1588184"/>
            <a:ext cx="5221800" cy="3402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/>
        </p:nvSpPr>
        <p:spPr>
          <a:xfrm>
            <a:off x="714325" y="3559175"/>
            <a:ext cx="54420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/>
          <p:nvPr/>
        </p:nvSpPr>
        <p:spPr>
          <a:xfrm>
            <a:off x="8629296" y="4403023"/>
            <a:ext cx="3464700" cy="34647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4"/>
          <p:cNvSpPr/>
          <p:nvPr/>
        </p:nvSpPr>
        <p:spPr>
          <a:xfrm>
            <a:off x="8008984" y="2309417"/>
            <a:ext cx="1488600" cy="14886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6" name="Google Shape;236;p34"/>
          <p:cNvCxnSpPr/>
          <p:nvPr/>
        </p:nvCxnSpPr>
        <p:spPr>
          <a:xfrm flipH="1" rot="10800000">
            <a:off x="780450" y="3335950"/>
            <a:ext cx="5307900" cy="48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8987" y="980201"/>
            <a:ext cx="8454025" cy="47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/>
        </p:nvSpPr>
        <p:spPr>
          <a:xfrm>
            <a:off x="714325" y="3559175"/>
            <a:ext cx="54420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/>
          <p:nvPr/>
        </p:nvSpPr>
        <p:spPr>
          <a:xfrm>
            <a:off x="8629296" y="4403023"/>
            <a:ext cx="3464700" cy="34647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8008984" y="2309417"/>
            <a:ext cx="1488600" cy="14886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7" name="Google Shape;247;p35"/>
          <p:cNvCxnSpPr/>
          <p:nvPr/>
        </p:nvCxnSpPr>
        <p:spPr>
          <a:xfrm flipH="1" rot="10800000">
            <a:off x="780450" y="3335950"/>
            <a:ext cx="5307900" cy="48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5675" y="901001"/>
            <a:ext cx="8454025" cy="47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5"/>
          <p:cNvSpPr txBox="1"/>
          <p:nvPr/>
        </p:nvSpPr>
        <p:spPr>
          <a:xfrm>
            <a:off x="7409925" y="5560925"/>
            <a:ext cx="32979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1700">
                <a:latin typeface="Calibri"/>
                <a:ea typeface="Calibri"/>
                <a:cs typeface="Calibri"/>
                <a:sym typeface="Calibri"/>
              </a:rPr>
              <a:t>Розумові здібності: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1700">
                <a:latin typeface="Calibri"/>
                <a:ea typeface="Calibri"/>
                <a:cs typeface="Calibri"/>
                <a:sym typeface="Calibri"/>
              </a:rPr>
              <a:t>Навчання, рішення задач, логіка і т.д.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1600650" y="5560925"/>
            <a:ext cx="3146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500">
                <a:latin typeface="Calibri"/>
                <a:ea typeface="Calibri"/>
                <a:cs typeface="Calibri"/>
                <a:sym typeface="Calibri"/>
              </a:rPr>
              <a:t>Емоційні здібності: розуміння своїх емоцій, управління ними, розуміння емоцій інших людей.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4650200" y="262175"/>
            <a:ext cx="378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2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Що важливіше?</a:t>
            </a:r>
            <a:endParaRPr sz="420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/>
        </p:nvSpPr>
        <p:spPr>
          <a:xfrm>
            <a:off x="714325" y="3559175"/>
            <a:ext cx="6186900" cy="26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/>
          <p:nvPr/>
        </p:nvSpPr>
        <p:spPr>
          <a:xfrm>
            <a:off x="8629296" y="4403023"/>
            <a:ext cx="3464700" cy="34647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6"/>
          <p:cNvSpPr/>
          <p:nvPr/>
        </p:nvSpPr>
        <p:spPr>
          <a:xfrm>
            <a:off x="8008984" y="2309417"/>
            <a:ext cx="1488600" cy="14886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902900" y="1478575"/>
            <a:ext cx="95796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id-ID" sz="2400">
                <a:solidFill>
                  <a:srgbClr val="20124D"/>
                </a:solidFill>
                <a:highlight>
                  <a:srgbClr val="FFFFFF"/>
                </a:highlight>
              </a:rPr>
              <a:t>IQ залежать шанси отримати роботу, а від EQ - успіх в кар'єрі.</a:t>
            </a:r>
            <a:endParaRPr b="1" i="0" sz="5200" u="none" cap="none" strike="noStrike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50" y="2378413"/>
            <a:ext cx="4057650" cy="40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7575" y="2378435"/>
            <a:ext cx="6186900" cy="411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7"/>
          <p:cNvSpPr/>
          <p:nvPr/>
        </p:nvSpPr>
        <p:spPr>
          <a:xfrm>
            <a:off x="8629296" y="4403023"/>
            <a:ext cx="3464700" cy="34647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7"/>
          <p:cNvSpPr/>
          <p:nvPr/>
        </p:nvSpPr>
        <p:spPr>
          <a:xfrm>
            <a:off x="8008984" y="2309417"/>
            <a:ext cx="1488600" cy="14886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7"/>
          <p:cNvSpPr txBox="1"/>
          <p:nvPr/>
        </p:nvSpPr>
        <p:spPr>
          <a:xfrm>
            <a:off x="3280900" y="1970950"/>
            <a:ext cx="61191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id-ID" sz="40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Чи виражаемо ми свої емоції при листуванні?</a:t>
            </a:r>
            <a:endParaRPr b="1" sz="40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3" name="Google Shape;273;p37"/>
          <p:cNvCxnSpPr/>
          <p:nvPr/>
        </p:nvCxnSpPr>
        <p:spPr>
          <a:xfrm flipH="1" rot="10800000">
            <a:off x="780450" y="3311650"/>
            <a:ext cx="10603500" cy="732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4" name="Google Shape;2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225" y="3559175"/>
            <a:ext cx="5757344" cy="31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/>
          <p:nvPr/>
        </p:nvSpPr>
        <p:spPr>
          <a:xfrm>
            <a:off x="8629296" y="4403023"/>
            <a:ext cx="3464700" cy="34647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8"/>
          <p:cNvSpPr/>
          <p:nvPr/>
        </p:nvSpPr>
        <p:spPr>
          <a:xfrm>
            <a:off x="8008984" y="2309417"/>
            <a:ext cx="1488600" cy="14886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3280900" y="1970950"/>
            <a:ext cx="61191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40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Емодзі в листуванні ?!</a:t>
            </a:r>
            <a:endParaRPr b="1" sz="40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40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Для чого ми їх використовуємо і як вони впливають на зміст нашого повідомлення?</a:t>
            </a:r>
            <a:endParaRPr b="1" sz="40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4" name="Google Shape;284;p38"/>
          <p:cNvCxnSpPr/>
          <p:nvPr/>
        </p:nvCxnSpPr>
        <p:spPr>
          <a:xfrm flipH="1" rot="10800000">
            <a:off x="780450" y="3311650"/>
            <a:ext cx="10603500" cy="732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5" name="Google Shape;28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138" y="0"/>
            <a:ext cx="3238625" cy="20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9"/>
          <p:cNvSpPr/>
          <p:nvPr/>
        </p:nvSpPr>
        <p:spPr>
          <a:xfrm>
            <a:off x="8629296" y="4403023"/>
            <a:ext cx="3464700" cy="34647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9"/>
          <p:cNvSpPr/>
          <p:nvPr/>
        </p:nvSpPr>
        <p:spPr>
          <a:xfrm>
            <a:off x="8008984" y="2309417"/>
            <a:ext cx="1488600" cy="14886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2968000" y="480725"/>
            <a:ext cx="5661300" cy="6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lang="id-ID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Привіт😀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2.Привіт😔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3.Привіт🙄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4.Привіт🤷‍♀️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5.Привіт🤒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6.Привіт🤣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7.Привіт🌷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8.Привіт🥰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9.Привіт🥺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10.Привіт😡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11.Привіт😵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12.Привіт😭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74BB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"/>
          <p:cNvPicPr preferRelativeResize="0"/>
          <p:nvPr/>
        </p:nvPicPr>
        <p:blipFill rotWithShape="1">
          <a:blip r:embed="rId3">
            <a:alphaModFix/>
          </a:blip>
          <a:srcRect b="22999" l="0" r="0" t="22999"/>
          <a:stretch/>
        </p:blipFill>
        <p:spPr>
          <a:xfrm>
            <a:off x="0" y="1234350"/>
            <a:ext cx="12192005" cy="438930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"/>
          <p:cNvSpPr/>
          <p:nvPr/>
        </p:nvSpPr>
        <p:spPr>
          <a:xfrm>
            <a:off x="751110" y="1957350"/>
            <a:ext cx="10171500" cy="29433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2"/>
          <p:cNvSpPr/>
          <p:nvPr/>
        </p:nvSpPr>
        <p:spPr>
          <a:xfrm>
            <a:off x="1351260" y="2179320"/>
            <a:ext cx="8971200" cy="2499300"/>
          </a:xfrm>
          <a:prstGeom prst="rect">
            <a:avLst/>
          </a:prstGeom>
          <a:solidFill>
            <a:schemeClr val="lt1">
              <a:alpha val="9019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2"/>
          <p:cNvSpPr txBox="1"/>
          <p:nvPr/>
        </p:nvSpPr>
        <p:spPr>
          <a:xfrm>
            <a:off x="1351250" y="3148700"/>
            <a:ext cx="95715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Arial"/>
              <a:buNone/>
            </a:pPr>
            <a: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  <a:t>Модуль 2. Емоційний інтелект</a:t>
            </a:r>
            <a:endParaRPr b="0" i="0" sz="4000" u="none" cap="none" strike="noStrike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90" name="Google Shape;90;p22"/>
          <p:cNvSpPr txBox="1"/>
          <p:nvPr/>
        </p:nvSpPr>
        <p:spPr>
          <a:xfrm>
            <a:off x="4469160" y="3886492"/>
            <a:ext cx="27354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8460" y="2477047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0"/>
          <p:cNvPicPr preferRelativeResize="0"/>
          <p:nvPr/>
        </p:nvPicPr>
        <p:blipFill rotWithShape="1">
          <a:blip r:embed="rId3">
            <a:alphaModFix/>
          </a:blip>
          <a:srcRect b="0" l="0" r="46552" t="0"/>
          <a:stretch/>
        </p:blipFill>
        <p:spPr>
          <a:xfrm>
            <a:off x="0" y="0"/>
            <a:ext cx="46916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0"/>
          <p:cNvSpPr txBox="1"/>
          <p:nvPr/>
        </p:nvSpPr>
        <p:spPr>
          <a:xfrm>
            <a:off x="5670675" y="2620350"/>
            <a:ext cx="49512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id-ID" sz="40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Гра: вгадай емоцію?</a:t>
            </a:r>
            <a:endParaRPr b="1" sz="40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0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0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5" name="Google Shape;305;p40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6" name="Google Shape;306;p40"/>
          <p:cNvSpPr txBox="1"/>
          <p:nvPr/>
        </p:nvSpPr>
        <p:spPr>
          <a:xfrm>
            <a:off x="5198625" y="6043725"/>
            <a:ext cx="62298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d-ID"/>
              <a:t>* Каомодзі: японські смайли</a:t>
            </a:r>
            <a:endParaRPr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1"/>
          <p:cNvPicPr preferRelativeResize="0"/>
          <p:nvPr/>
        </p:nvPicPr>
        <p:blipFill rotWithShape="1">
          <a:blip r:embed="rId3">
            <a:alphaModFix/>
          </a:blip>
          <a:srcRect b="0" l="0" r="46552" t="0"/>
          <a:stretch/>
        </p:blipFill>
        <p:spPr>
          <a:xfrm>
            <a:off x="0" y="0"/>
            <a:ext cx="46916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1"/>
          <p:cNvSpPr txBox="1"/>
          <p:nvPr/>
        </p:nvSpPr>
        <p:spPr>
          <a:xfrm>
            <a:off x="5213475" y="713825"/>
            <a:ext cx="49512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41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1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1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7" name="Google Shape;317;p41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8" name="Google Shape;318;p41"/>
          <p:cNvSpPr txBox="1"/>
          <p:nvPr/>
        </p:nvSpPr>
        <p:spPr>
          <a:xfrm>
            <a:off x="5390100" y="3463350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9" name="Google Shape;319;p41"/>
          <p:cNvSpPr txBox="1"/>
          <p:nvPr/>
        </p:nvSpPr>
        <p:spPr>
          <a:xfrm>
            <a:off x="5675625" y="986950"/>
            <a:ext cx="5412900" cy="3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7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id-ID" sz="4800">
                <a:latin typeface="Calibri"/>
                <a:ea typeface="Calibri"/>
                <a:cs typeface="Calibri"/>
                <a:sym typeface="Calibri"/>
              </a:rPr>
              <a:t>(๑˃ᴗ˂)ﻭ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5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2"/>
          <p:cNvPicPr preferRelativeResize="0"/>
          <p:nvPr/>
        </p:nvPicPr>
        <p:blipFill rotWithShape="1">
          <a:blip r:embed="rId3">
            <a:alphaModFix/>
          </a:blip>
          <a:srcRect b="0" l="0" r="46552" t="0"/>
          <a:stretch/>
        </p:blipFill>
        <p:spPr>
          <a:xfrm>
            <a:off x="0" y="0"/>
            <a:ext cx="46916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2"/>
          <p:cNvSpPr txBox="1"/>
          <p:nvPr/>
        </p:nvSpPr>
        <p:spPr>
          <a:xfrm>
            <a:off x="5213475" y="713825"/>
            <a:ext cx="49512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42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2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2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0" name="Google Shape;330;p42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1" name="Google Shape;331;p42"/>
          <p:cNvSpPr txBox="1"/>
          <p:nvPr/>
        </p:nvSpPr>
        <p:spPr>
          <a:xfrm>
            <a:off x="5390100" y="3463350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2" name="Google Shape;332;p42"/>
          <p:cNvSpPr txBox="1"/>
          <p:nvPr/>
        </p:nvSpPr>
        <p:spPr>
          <a:xfrm>
            <a:off x="5675625" y="986950"/>
            <a:ext cx="5412900" cy="3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7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id-ID" sz="4800">
                <a:latin typeface="Calibri"/>
                <a:ea typeface="Calibri"/>
                <a:cs typeface="Calibri"/>
                <a:sym typeface="Calibri"/>
              </a:rPr>
              <a:t>( ◡‿◡ *)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5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3"/>
          <p:cNvPicPr preferRelativeResize="0"/>
          <p:nvPr/>
        </p:nvPicPr>
        <p:blipFill rotWithShape="1">
          <a:blip r:embed="rId3">
            <a:alphaModFix/>
          </a:blip>
          <a:srcRect b="0" l="0" r="46552" t="0"/>
          <a:stretch/>
        </p:blipFill>
        <p:spPr>
          <a:xfrm>
            <a:off x="0" y="0"/>
            <a:ext cx="46916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3"/>
          <p:cNvSpPr txBox="1"/>
          <p:nvPr/>
        </p:nvSpPr>
        <p:spPr>
          <a:xfrm>
            <a:off x="5213475" y="713825"/>
            <a:ext cx="49512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3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3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3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3" name="Google Shape;343;p43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4" name="Google Shape;344;p43"/>
          <p:cNvSpPr txBox="1"/>
          <p:nvPr/>
        </p:nvSpPr>
        <p:spPr>
          <a:xfrm>
            <a:off x="5390100" y="3463350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5675625" y="986950"/>
            <a:ext cx="5412900" cy="3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7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id-ID" sz="4800">
                <a:latin typeface="Calibri"/>
                <a:ea typeface="Calibri"/>
                <a:cs typeface="Calibri"/>
                <a:sym typeface="Calibri"/>
              </a:rPr>
              <a:t>(－ω－) zzZ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5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 b="0" l="0" r="46552" t="0"/>
          <a:stretch/>
        </p:blipFill>
        <p:spPr>
          <a:xfrm>
            <a:off x="0" y="0"/>
            <a:ext cx="46916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4"/>
          <p:cNvSpPr txBox="1"/>
          <p:nvPr/>
        </p:nvSpPr>
        <p:spPr>
          <a:xfrm>
            <a:off x="5213475" y="713825"/>
            <a:ext cx="49512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44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4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4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6" name="Google Shape;356;p44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7" name="Google Shape;357;p44"/>
          <p:cNvSpPr txBox="1"/>
          <p:nvPr/>
        </p:nvSpPr>
        <p:spPr>
          <a:xfrm>
            <a:off x="5390100" y="3463350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8" name="Google Shape;358;p44"/>
          <p:cNvSpPr txBox="1"/>
          <p:nvPr/>
        </p:nvSpPr>
        <p:spPr>
          <a:xfrm>
            <a:off x="5675625" y="986950"/>
            <a:ext cx="5412900" cy="3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200">
                <a:latin typeface="Calibri"/>
                <a:ea typeface="Calibri"/>
                <a:cs typeface="Calibri"/>
                <a:sym typeface="Calibri"/>
              </a:rPr>
              <a:t>	(´♡‿♡`) </a:t>
            </a:r>
            <a:endParaRPr sz="4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5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5"/>
          <p:cNvPicPr preferRelativeResize="0"/>
          <p:nvPr/>
        </p:nvPicPr>
        <p:blipFill rotWithShape="1">
          <a:blip r:embed="rId3">
            <a:alphaModFix/>
          </a:blip>
          <a:srcRect b="0" l="0" r="46552" t="0"/>
          <a:stretch/>
        </p:blipFill>
        <p:spPr>
          <a:xfrm>
            <a:off x="0" y="0"/>
            <a:ext cx="46916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5"/>
          <p:cNvSpPr txBox="1"/>
          <p:nvPr/>
        </p:nvSpPr>
        <p:spPr>
          <a:xfrm>
            <a:off x="5213475" y="713825"/>
            <a:ext cx="49512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45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5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9" name="Google Shape;369;p45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0" name="Google Shape;370;p45"/>
          <p:cNvSpPr txBox="1"/>
          <p:nvPr/>
        </p:nvSpPr>
        <p:spPr>
          <a:xfrm>
            <a:off x="5390100" y="3463350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1" name="Google Shape;371;p45"/>
          <p:cNvSpPr txBox="1"/>
          <p:nvPr/>
        </p:nvSpPr>
        <p:spPr>
          <a:xfrm>
            <a:off x="5675625" y="986950"/>
            <a:ext cx="5412900" cy="3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5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200">
                <a:latin typeface="Calibri"/>
                <a:ea typeface="Calibri"/>
                <a:cs typeface="Calibri"/>
                <a:sym typeface="Calibri"/>
              </a:rPr>
              <a:t>	(╬`益´) </a:t>
            </a:r>
            <a:endParaRPr sz="4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5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6"/>
          <p:cNvPicPr preferRelativeResize="0"/>
          <p:nvPr/>
        </p:nvPicPr>
        <p:blipFill rotWithShape="1">
          <a:blip r:embed="rId3">
            <a:alphaModFix/>
          </a:blip>
          <a:srcRect b="0" l="0" r="46552" t="0"/>
          <a:stretch/>
        </p:blipFill>
        <p:spPr>
          <a:xfrm>
            <a:off x="0" y="0"/>
            <a:ext cx="46916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6"/>
          <p:cNvSpPr txBox="1"/>
          <p:nvPr/>
        </p:nvSpPr>
        <p:spPr>
          <a:xfrm>
            <a:off x="5213475" y="713825"/>
            <a:ext cx="49512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46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6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6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2" name="Google Shape;382;p46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3" name="Google Shape;383;p46"/>
          <p:cNvSpPr txBox="1"/>
          <p:nvPr/>
        </p:nvSpPr>
        <p:spPr>
          <a:xfrm>
            <a:off x="5390100" y="3463350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4" name="Google Shape;384;p46"/>
          <p:cNvSpPr txBox="1"/>
          <p:nvPr/>
        </p:nvSpPr>
        <p:spPr>
          <a:xfrm>
            <a:off x="5675625" y="986950"/>
            <a:ext cx="5412900" cy="3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600">
                <a:latin typeface="Calibri"/>
                <a:ea typeface="Calibri"/>
                <a:cs typeface="Calibri"/>
                <a:sym typeface="Calibri"/>
              </a:rPr>
              <a:t>	(╯︵╰,)</a:t>
            </a:r>
            <a:endParaRPr sz="4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5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5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7"/>
          <p:cNvPicPr preferRelativeResize="0"/>
          <p:nvPr/>
        </p:nvPicPr>
        <p:blipFill rotWithShape="1">
          <a:blip r:embed="rId3">
            <a:alphaModFix/>
          </a:blip>
          <a:srcRect b="0" l="0" r="46552" t="0"/>
          <a:stretch/>
        </p:blipFill>
        <p:spPr>
          <a:xfrm>
            <a:off x="0" y="0"/>
            <a:ext cx="46916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7"/>
          <p:cNvSpPr txBox="1"/>
          <p:nvPr/>
        </p:nvSpPr>
        <p:spPr>
          <a:xfrm>
            <a:off x="5213475" y="713825"/>
            <a:ext cx="49512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47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7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7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5" name="Google Shape;395;p47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5390100" y="3463350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7" name="Google Shape;397;p47"/>
          <p:cNvSpPr txBox="1"/>
          <p:nvPr/>
        </p:nvSpPr>
        <p:spPr>
          <a:xfrm>
            <a:off x="5675625" y="986950"/>
            <a:ext cx="5412900" cy="3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id-ID" sz="35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100">
                <a:latin typeface="Calibri"/>
                <a:ea typeface="Calibri"/>
                <a:cs typeface="Calibri"/>
                <a:sym typeface="Calibri"/>
              </a:rPr>
              <a:t>      (⊙_⊙) 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8"/>
          <p:cNvPicPr preferRelativeResize="0"/>
          <p:nvPr/>
        </p:nvPicPr>
        <p:blipFill rotWithShape="1">
          <a:blip r:embed="rId3">
            <a:alphaModFix/>
          </a:blip>
          <a:srcRect b="0" l="0" r="46552" t="0"/>
          <a:stretch/>
        </p:blipFill>
        <p:spPr>
          <a:xfrm>
            <a:off x="0" y="0"/>
            <a:ext cx="46916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8"/>
          <p:cNvSpPr txBox="1"/>
          <p:nvPr/>
        </p:nvSpPr>
        <p:spPr>
          <a:xfrm>
            <a:off x="5213475" y="713825"/>
            <a:ext cx="49512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48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8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8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8" name="Google Shape;408;p48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9" name="Google Shape;409;p48"/>
          <p:cNvSpPr txBox="1"/>
          <p:nvPr/>
        </p:nvSpPr>
        <p:spPr>
          <a:xfrm>
            <a:off x="5390100" y="3463350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0" name="Google Shape;410;p48"/>
          <p:cNvSpPr txBox="1"/>
          <p:nvPr/>
        </p:nvSpPr>
        <p:spPr>
          <a:xfrm>
            <a:off x="5738900" y="1999200"/>
            <a:ext cx="5412900" cy="3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id-ID" sz="2500">
                <a:latin typeface="Calibri"/>
                <a:ea typeface="Calibri"/>
                <a:cs typeface="Calibri"/>
                <a:sym typeface="Calibri"/>
              </a:rPr>
              <a:t>(๑˃ᴗ˂)ﻭ- </a:t>
            </a:r>
            <a:r>
              <a:rPr lang="id-ID" sz="2100">
                <a:solidFill>
                  <a:srgbClr val="202124"/>
                </a:solidFill>
                <a:highlight>
                  <a:srgbClr val="F8F9FA"/>
                </a:highlight>
              </a:rPr>
              <a:t>радість</a:t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( ◡‿◡ *) - сором</a:t>
            </a:r>
            <a:endParaRPr sz="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500">
                <a:latin typeface="Calibri"/>
                <a:ea typeface="Calibri"/>
                <a:cs typeface="Calibri"/>
                <a:sym typeface="Calibri"/>
              </a:rPr>
              <a:t>	(´♡‿♡`) - любов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(－ω－) zzZ  - </a:t>
            </a:r>
            <a:r>
              <a:rPr lang="id-ID" sz="2100">
                <a:solidFill>
                  <a:srgbClr val="202124"/>
                </a:solidFill>
                <a:highlight>
                  <a:srgbClr val="F8F9FA"/>
                </a:highlight>
              </a:rPr>
              <a:t>втома</a:t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500">
                <a:latin typeface="Calibri"/>
                <a:ea typeface="Calibri"/>
                <a:cs typeface="Calibri"/>
                <a:sym typeface="Calibri"/>
              </a:rPr>
              <a:t>	(╬`益´) - злість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500">
                <a:latin typeface="Calibri"/>
                <a:ea typeface="Calibri"/>
                <a:cs typeface="Calibri"/>
                <a:sym typeface="Calibri"/>
              </a:rPr>
              <a:t>	(╯︵╰,) - сум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500">
                <a:latin typeface="Calibri"/>
                <a:ea typeface="Calibri"/>
                <a:cs typeface="Calibri"/>
                <a:sym typeface="Calibri"/>
              </a:rPr>
              <a:t>      (⊙_⊙) - здивування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5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9"/>
          <p:cNvPicPr preferRelativeResize="0"/>
          <p:nvPr/>
        </p:nvPicPr>
        <p:blipFill rotWithShape="1">
          <a:blip r:embed="rId3">
            <a:alphaModFix/>
          </a:blip>
          <a:srcRect b="0" l="0" r="46552" t="0"/>
          <a:stretch/>
        </p:blipFill>
        <p:spPr>
          <a:xfrm>
            <a:off x="0" y="0"/>
            <a:ext cx="46916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9"/>
          <p:cNvSpPr txBox="1"/>
          <p:nvPr/>
        </p:nvSpPr>
        <p:spPr>
          <a:xfrm>
            <a:off x="5213475" y="713825"/>
            <a:ext cx="49512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49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9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9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1" name="Google Shape;421;p49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2" name="Google Shape;422;p49"/>
          <p:cNvSpPr txBox="1"/>
          <p:nvPr/>
        </p:nvSpPr>
        <p:spPr>
          <a:xfrm>
            <a:off x="5390100" y="3463350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3" name="Google Shape;423;p49"/>
          <p:cNvSpPr txBox="1"/>
          <p:nvPr/>
        </p:nvSpPr>
        <p:spPr>
          <a:xfrm>
            <a:off x="5675625" y="986950"/>
            <a:ext cx="5412900" cy="3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id-ID" sz="35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000">
                <a:latin typeface="Calibri"/>
                <a:ea typeface="Calibri"/>
                <a:cs typeface="Calibri"/>
                <a:sym typeface="Calibri"/>
              </a:rPr>
              <a:t>¯\_(ツ)_/¯</a:t>
            </a:r>
            <a:endParaRPr sz="5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/>
        </p:nvSpPr>
        <p:spPr>
          <a:xfrm>
            <a:off x="714325" y="3559175"/>
            <a:ext cx="54420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8629296" y="4403023"/>
            <a:ext cx="3464700" cy="34647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3"/>
          <p:cNvSpPr/>
          <p:nvPr/>
        </p:nvSpPr>
        <p:spPr>
          <a:xfrm>
            <a:off x="8008984" y="2309417"/>
            <a:ext cx="1488600" cy="14886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/>
          <p:nvPr/>
        </p:nvSpPr>
        <p:spPr>
          <a:xfrm>
            <a:off x="714325" y="1920125"/>
            <a:ext cx="52218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  <a:t>Емоції це?!</a:t>
            </a:r>
            <a:endParaRPr sz="4000"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t/>
            </a:r>
            <a:endParaRPr sz="4000"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cxnSp>
        <p:nvCxnSpPr>
          <p:cNvPr id="102" name="Google Shape;102;p23"/>
          <p:cNvCxnSpPr/>
          <p:nvPr/>
        </p:nvCxnSpPr>
        <p:spPr>
          <a:xfrm flipH="1" rot="10800000">
            <a:off x="780450" y="3335950"/>
            <a:ext cx="5307900" cy="48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3" name="Google Shape;10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8801" y="1319648"/>
            <a:ext cx="5441999" cy="4081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0"/>
          <p:cNvSpPr txBox="1"/>
          <p:nvPr/>
        </p:nvSpPr>
        <p:spPr>
          <a:xfrm>
            <a:off x="3315500" y="486050"/>
            <a:ext cx="49512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id-ID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Базові емоції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50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0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0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33" name="Google Shape;433;p50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34" name="Google Shape;434;p50"/>
          <p:cNvSpPr txBox="1"/>
          <p:nvPr/>
        </p:nvSpPr>
        <p:spPr>
          <a:xfrm>
            <a:off x="5390100" y="3463350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35" name="Google Shape;43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0463" y="1421638"/>
            <a:ext cx="6667149" cy="5001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1"/>
          <p:cNvSpPr txBox="1"/>
          <p:nvPr/>
        </p:nvSpPr>
        <p:spPr>
          <a:xfrm>
            <a:off x="714325" y="3559175"/>
            <a:ext cx="54420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1850">
                <a:solidFill>
                  <a:srgbClr val="202122"/>
                </a:solidFill>
                <a:highlight>
                  <a:srgbClr val="FFFFFF"/>
                </a:highlight>
              </a:rPr>
              <a:t>Зробити фотоколаж зі своїх фотографій</a:t>
            </a:r>
            <a:endParaRPr sz="18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1850">
                <a:solidFill>
                  <a:srgbClr val="202122"/>
                </a:solidFill>
                <a:highlight>
                  <a:srgbClr val="FFFFFF"/>
                </a:highlight>
              </a:rPr>
              <a:t>(Нових або вже наявних) з різними емоціями: 1. Щастя 2. Смуток 3. Страх </a:t>
            </a:r>
            <a:endParaRPr sz="18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1850">
                <a:solidFill>
                  <a:srgbClr val="202122"/>
                </a:solidFill>
                <a:highlight>
                  <a:srgbClr val="FFFFFF"/>
                </a:highlight>
              </a:rPr>
              <a:t>4. Відраза 5. Злість 6. Подив</a:t>
            </a:r>
            <a:endParaRPr sz="18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442" name="Google Shape;44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1"/>
          <p:cNvSpPr/>
          <p:nvPr/>
        </p:nvSpPr>
        <p:spPr>
          <a:xfrm>
            <a:off x="8629296" y="4403023"/>
            <a:ext cx="3464700" cy="34647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1"/>
          <p:cNvSpPr/>
          <p:nvPr/>
        </p:nvSpPr>
        <p:spPr>
          <a:xfrm>
            <a:off x="8008984" y="2309417"/>
            <a:ext cx="1488600" cy="14886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1"/>
          <p:cNvSpPr txBox="1"/>
          <p:nvPr/>
        </p:nvSpPr>
        <p:spPr>
          <a:xfrm>
            <a:off x="714325" y="1920125"/>
            <a:ext cx="52218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  <a:t>Домашнє завдання -</a:t>
            </a:r>
            <a:endParaRPr b="1" i="0" sz="40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6" name="Google Shape;446;p51"/>
          <p:cNvCxnSpPr/>
          <p:nvPr/>
        </p:nvCxnSpPr>
        <p:spPr>
          <a:xfrm flipH="1" rot="10800000">
            <a:off x="780450" y="3335950"/>
            <a:ext cx="5307900" cy="48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2"/>
          <p:cNvSpPr/>
          <p:nvPr/>
        </p:nvSpPr>
        <p:spPr>
          <a:xfrm>
            <a:off x="9447196" y="4550198"/>
            <a:ext cx="3464700" cy="34647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nspirational  to watch your feelings and know the truth of hate and know that it's a real monster&#10;Subscribe https://www.youtube.com/channel/UCl3CCqjdosC1McU0OfkQFNw" id="454" name="Google Shape;454;p52" title="Animated Short Film HD  &quot; WATCH YOUR FEELINGS &quot;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47552"/>
            <a:ext cx="7880600" cy="5910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8323825" y="947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360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Які емоції відчуває головна героїня?</a:t>
            </a:r>
            <a:endParaRPr b="1" sz="360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3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3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3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64" name="Google Shape;464;p53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65" name="Google Shape;465;p53"/>
          <p:cNvSpPr txBox="1"/>
          <p:nvPr/>
        </p:nvSpPr>
        <p:spPr>
          <a:xfrm>
            <a:off x="5390100" y="3463350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66" name="Google Shape;46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0463" y="2046602"/>
            <a:ext cx="6667149" cy="375168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3"/>
          <p:cNvSpPr txBox="1"/>
          <p:nvPr/>
        </p:nvSpPr>
        <p:spPr>
          <a:xfrm>
            <a:off x="1891000" y="611175"/>
            <a:ext cx="782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000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Якої базової емоції немає на картинці?</a:t>
            </a:r>
            <a:endParaRPr b="1" sz="3000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/>
        </p:nvSpPr>
        <p:spPr>
          <a:xfrm>
            <a:off x="714325" y="3559175"/>
            <a:ext cx="54420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1800">
                <a:solidFill>
                  <a:schemeClr val="dk1"/>
                </a:solidFill>
                <a:highlight>
                  <a:srgbClr val="FFFFFF"/>
                </a:highlight>
              </a:rPr>
              <a:t>кажуть про наше небайдуже ставлення до різних подій, ситуацій і людям навколо нас.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/>
          <p:nvPr/>
        </p:nvSpPr>
        <p:spPr>
          <a:xfrm>
            <a:off x="8629296" y="4403023"/>
            <a:ext cx="3464700" cy="34647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4"/>
          <p:cNvSpPr/>
          <p:nvPr/>
        </p:nvSpPr>
        <p:spPr>
          <a:xfrm>
            <a:off x="8008984" y="2309417"/>
            <a:ext cx="1488600" cy="14886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4"/>
          <p:cNvSpPr txBox="1"/>
          <p:nvPr/>
        </p:nvSpPr>
        <p:spPr>
          <a:xfrm>
            <a:off x="714325" y="1920125"/>
            <a:ext cx="52218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  <a:t>Емоції це "реакція"</a:t>
            </a:r>
            <a:endParaRPr b="1" i="0" sz="40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" name="Google Shape;114;p24"/>
          <p:cNvCxnSpPr/>
          <p:nvPr/>
        </p:nvCxnSpPr>
        <p:spPr>
          <a:xfrm flipH="1" rot="10800000">
            <a:off x="780450" y="3335950"/>
            <a:ext cx="5307900" cy="48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5" name="Google Shape;1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7127" y="152388"/>
            <a:ext cx="3937320" cy="295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5300" y="3201325"/>
            <a:ext cx="2174001" cy="31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35504" y="3201325"/>
            <a:ext cx="3760558" cy="31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7171" y="247525"/>
            <a:ext cx="3312125" cy="2857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/>
        </p:nvSpPr>
        <p:spPr>
          <a:xfrm>
            <a:off x="1740500" y="397500"/>
            <a:ext cx="85788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id-ID" sz="40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Що ти відчуваєш?</a:t>
            </a:r>
            <a:endParaRPr b="1" sz="40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5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9" name="Google Shape;129;p25"/>
          <p:cNvSpPr txBox="1"/>
          <p:nvPr/>
        </p:nvSpPr>
        <p:spPr>
          <a:xfrm>
            <a:off x="5390100" y="3463350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1775" y="1526275"/>
            <a:ext cx="7939974" cy="53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1740500" y="397500"/>
            <a:ext cx="85788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id-ID" sz="40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Що ти відчуваєш?</a:t>
            </a:r>
            <a:endParaRPr b="1" sz="40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5390100" y="3463350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1825" y="1633325"/>
            <a:ext cx="5371375" cy="515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1740500" y="397500"/>
            <a:ext cx="85788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id-ID" sz="40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Що ти відчуваєш?</a:t>
            </a:r>
            <a:endParaRPr b="1" sz="40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5390100" y="3463350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925" y="1329625"/>
            <a:ext cx="7586151" cy="47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1740500" y="397500"/>
            <a:ext cx="85788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id-ID" sz="40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Що ти відчуваєш?</a:t>
            </a:r>
            <a:endParaRPr b="1" sz="40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5390100" y="3463350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 rotWithShape="1">
          <a:blip r:embed="rId4">
            <a:alphaModFix/>
          </a:blip>
          <a:srcRect b="3069" l="0" r="0" t="3069"/>
          <a:stretch/>
        </p:blipFill>
        <p:spPr>
          <a:xfrm>
            <a:off x="2176925" y="1329625"/>
            <a:ext cx="7586150" cy="47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/>
        </p:nvSpPr>
        <p:spPr>
          <a:xfrm>
            <a:off x="1740500" y="397500"/>
            <a:ext cx="85788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id-ID" sz="4000">
                <a:solidFill>
                  <a:srgbClr val="20124D"/>
                </a:solidFill>
                <a:latin typeface="Roboto"/>
                <a:ea typeface="Roboto"/>
                <a:cs typeface="Roboto"/>
                <a:sym typeface="Roboto"/>
              </a:rPr>
              <a:t>Що ти відчуваєш?</a:t>
            </a:r>
            <a:endParaRPr b="1" sz="4000">
              <a:solidFill>
                <a:srgbClr val="2012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9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9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5390100" y="3463350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8" name="Google Shape;178;p29"/>
          <p:cNvPicPr preferRelativeResize="0"/>
          <p:nvPr/>
        </p:nvPicPr>
        <p:blipFill rotWithShape="1">
          <a:blip r:embed="rId4">
            <a:alphaModFix/>
          </a:blip>
          <a:srcRect b="8312" l="0" r="0" t="8312"/>
          <a:stretch/>
        </p:blipFill>
        <p:spPr>
          <a:xfrm>
            <a:off x="2176925" y="1329625"/>
            <a:ext cx="7586150" cy="474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